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4" r:id="rId9"/>
    <p:sldId id="263" r:id="rId10"/>
    <p:sldId id="265" r:id="rId11"/>
    <p:sldId id="293" r:id="rId12"/>
    <p:sldId id="294" r:id="rId13"/>
    <p:sldId id="295" r:id="rId14"/>
    <p:sldId id="267" r:id="rId15"/>
    <p:sldId id="268" r:id="rId16"/>
    <p:sldId id="269" r:id="rId17"/>
    <p:sldId id="287" r:id="rId18"/>
    <p:sldId id="282" r:id="rId19"/>
    <p:sldId id="284" r:id="rId20"/>
    <p:sldId id="305" r:id="rId21"/>
    <p:sldId id="306" r:id="rId22"/>
    <p:sldId id="285" r:id="rId23"/>
    <p:sldId id="307" r:id="rId24"/>
    <p:sldId id="308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4A7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7" autoAdjust="0"/>
  </p:normalViewPr>
  <p:slideViewPr>
    <p:cSldViewPr snapToGrid="0" showGuides="1">
      <p:cViewPr varScale="1">
        <p:scale>
          <a:sx n="91" d="100"/>
          <a:sy n="91" d="100"/>
        </p:scale>
        <p:origin x="120" y="498"/>
      </p:cViewPr>
      <p:guideLst>
        <p:guide orient="horz" pos="2218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1BD9-4243-4367-977C-650CCA5948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研究方向是置信度校准和</a:t>
            </a:r>
            <a:r>
              <a:rPr lang="en-US" altLang="zh-CN"/>
              <a:t>in context adaptation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0C721-00F0-49A5-8986-DFDB39C600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oleObject" Target="../embeddings/oleObject8.bin"/><Relationship Id="rId7" Type="http://schemas.openxmlformats.org/officeDocument/2006/relationships/image" Target="../media/image25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0.xml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10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oleObject" Target="../embeddings/oleObject10.bin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12.xml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2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Relationship Id="rId3" Type="http://schemas.openxmlformats.org/officeDocument/2006/relationships/tags" Target="../tags/tag8.xml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8.xml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wmf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15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Relationship Id="rId3" Type="http://schemas.openxmlformats.org/officeDocument/2006/relationships/tags" Target="../tags/tag9.xml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9.xml"/><Relationship Id="rId17" Type="http://schemas.openxmlformats.org/officeDocument/2006/relationships/vmlDrawing" Target="../drawings/vmlDrawing2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1085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880915" y="0"/>
            <a:ext cx="31108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191706" y="153527"/>
            <a:ext cx="2123437" cy="2123436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2000">
                <a:srgbClr val="FFFFFF"/>
              </a:gs>
              <a:gs pos="100000">
                <a:srgbClr val="0070C0">
                  <a:tint val="0"/>
                </a:srgbClr>
              </a:gs>
            </a:gsLst>
            <a:lin ang="2700000" scaled="1"/>
            <a:tileRect/>
          </a:gradFill>
          <a:ln w="73025" cap="flat" cmpd="sng" algn="ctr">
            <a:solidFill>
              <a:srgbClr val="F2F2F2"/>
            </a:solidFill>
            <a:prstDash val="solid"/>
          </a:ln>
          <a:effectLst>
            <a:outerShdw blurRad="190500" dist="254000" dir="2699985" rotWithShape="0">
              <a:scrgbClr r="0" g="0" b="0">
                <a:alpha val="23000"/>
              </a:scrgbClr>
            </a:outerShdw>
          </a:effectLst>
        </p:spPr>
        <p:txBody>
          <a:bodyPr rtlCol="0" anchor="ctr"/>
          <a:lstStyle/>
          <a:p>
            <a:pPr algn="ctr" defTabSz="1088390">
              <a:defRPr/>
            </a:pPr>
            <a:endParaRPr lang="zh-CN" altLang="en-US" sz="3200" kern="0">
              <a:solidFill>
                <a:srgbClr val="000000"/>
              </a:solidFill>
              <a:latin typeface="Impact" panose="020B0806030902050204"/>
              <a:ea typeface="方正姚体" panose="0201060103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66" y="271986"/>
            <a:ext cx="2005547" cy="2005547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157085" y="5055870"/>
            <a:ext cx="2520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/>
              <a:t>来源：</a:t>
            </a:r>
            <a:r>
              <a:rPr lang="en-US" altLang="zh-CN" sz="2400" dirty="0"/>
              <a:t>IEEE 2024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30" y="2412365"/>
            <a:ext cx="9070340" cy="237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animBg="1"/>
      <p:bldP spid="4" grpId="1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类分支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567055" y="1216660"/>
            <a:ext cx="6715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+mn-ea"/>
                <a:cs typeface="+mn-ea"/>
              </a:rPr>
              <a:t>（</a:t>
            </a:r>
            <a:r>
              <a:rPr lang="en-US" altLang="zh-CN" sz="2400">
                <a:latin typeface="+mn-ea"/>
                <a:cs typeface="+mn-ea"/>
              </a:rPr>
              <a:t>2</a:t>
            </a:r>
            <a:r>
              <a:rPr lang="zh-CN" altLang="en-US" sz="2400">
                <a:latin typeface="+mn-ea"/>
                <a:cs typeface="+mn-ea"/>
              </a:rPr>
              <a:t>）分</a:t>
            </a:r>
            <a:r>
              <a:rPr lang="zh-CN" altLang="en-US" sz="2400">
                <a:latin typeface="+mn-ea"/>
                <a:cs typeface="+mn-ea"/>
              </a:rPr>
              <a:t>类分支</a:t>
            </a:r>
            <a:r>
              <a:rPr lang="en-US" altLang="zh-CN" sz="2400">
                <a:latin typeface="+mn-ea"/>
                <a:cs typeface="+mn-ea"/>
              </a:rPr>
              <a:t>:</a:t>
            </a:r>
            <a:endParaRPr lang="zh-CN" altLang="en-US" sz="2400" dirty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41900" y="31527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特征融合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805" y="916940"/>
            <a:ext cx="5575300" cy="2064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6335" y="2182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二阶段网络：计算复杂，鲁棒性</a:t>
            </a:r>
            <a:r>
              <a:rPr lang="zh-CN" altLang="en-US"/>
              <a:t>差。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33170" y="260159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使用特征编码器作为两个任务的</a:t>
            </a:r>
            <a:r>
              <a:rPr lang="zh-CN" altLang="en-US"/>
              <a:t>相同骨干。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140" y="3342640"/>
            <a:ext cx="1849755" cy="25292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12190" y="1890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一阶段</a:t>
            </a:r>
            <a:r>
              <a:rPr lang="zh-CN" altLang="en-US"/>
              <a:t>网络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26710" y="3521075"/>
            <a:ext cx="585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:</a:t>
            </a:r>
            <a:r>
              <a:rPr lang="zh-CN" altLang="en-US"/>
              <a:t>从</a:t>
            </a:r>
            <a:r>
              <a:rPr lang="en-US" altLang="zh-CN" dirty="0">
                <a:sym typeface="+mn-ea"/>
              </a:rPr>
              <a:t>Res2Net</a:t>
            </a:r>
            <a:r>
              <a:rPr lang="zh-CN" altLang="en-US" dirty="0">
                <a:sym typeface="+mn-ea"/>
              </a:rPr>
              <a:t>提取的</a:t>
            </a:r>
            <a:r>
              <a:rPr lang="en-US" altLang="zh-CN" dirty="0">
                <a:sym typeface="+mn-ea"/>
              </a:rPr>
              <a:t>2048</a:t>
            </a:r>
            <a:r>
              <a:rPr lang="zh-CN" altLang="en-US" dirty="0">
                <a:sym typeface="+mn-ea"/>
              </a:rPr>
              <a:t>个特征或金字塔视觉</a:t>
            </a:r>
            <a:r>
              <a:rPr lang="en-US" altLang="zh-CN" dirty="0">
                <a:sym typeface="+mn-ea"/>
              </a:rPr>
              <a:t>PVTv2</a:t>
            </a:r>
            <a:r>
              <a:rPr lang="zh-CN" altLang="en-US" dirty="0">
                <a:sym typeface="+mn-ea"/>
              </a:rPr>
              <a:t>中提取的</a:t>
            </a:r>
            <a:r>
              <a:rPr lang="en-US" altLang="zh-CN" dirty="0">
                <a:sym typeface="+mn-ea"/>
              </a:rPr>
              <a:t>512</a:t>
            </a:r>
            <a:r>
              <a:rPr lang="zh-CN" altLang="en-US" dirty="0">
                <a:sym typeface="+mn-ea"/>
              </a:rPr>
              <a:t>个</a:t>
            </a:r>
            <a:r>
              <a:rPr lang="zh-CN" altLang="en-US" dirty="0">
                <a:sym typeface="+mn-ea"/>
              </a:rPr>
              <a:t>特征。</a:t>
            </a:r>
            <a:endParaRPr lang="zh-CN" altLang="en-US" dirty="0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66080" y="4166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:6</a:t>
            </a:r>
            <a:r>
              <a:rPr lang="zh-CN" altLang="en-US"/>
              <a:t>个临床特征重复</a:t>
            </a:r>
            <a:r>
              <a:rPr lang="en-US" altLang="zh-CN"/>
              <a:t>4</a:t>
            </a:r>
            <a:r>
              <a:rPr lang="zh-CN" altLang="en-US"/>
              <a:t>此得到的</a:t>
            </a:r>
            <a:r>
              <a:rPr lang="en-US" altLang="zh-CN"/>
              <a:t>24</a:t>
            </a:r>
            <a:r>
              <a:rPr lang="zh-CN" altLang="en-US"/>
              <a:t>个</a:t>
            </a:r>
            <a:r>
              <a:rPr lang="zh-CN" altLang="en-US"/>
              <a:t>特征。</a:t>
            </a:r>
            <a:endParaRPr lang="zh-CN" altLang="en-US"/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60645" y="3521075"/>
          <a:ext cx="305435" cy="37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6" imgW="177165" imgH="215900" progId="Equation.KSEE3">
                  <p:embed/>
                </p:oleObj>
              </mc:Choice>
              <mc:Fallback>
                <p:oleObj name="" r:id="rId6" imgW="177165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60645" y="3521075"/>
                        <a:ext cx="305435" cy="372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70488" y="4151313"/>
          <a:ext cx="350520" cy="394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8" imgW="203200" imgH="228600" progId="Equation.KSEE3">
                  <p:embed/>
                </p:oleObj>
              </mc:Choice>
              <mc:Fallback>
                <p:oleObj name="" r:id="rId8" imgW="2032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0488" y="4151313"/>
                        <a:ext cx="350520" cy="394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5220335" y="4627880"/>
            <a:ext cx="3232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瓶颈注意力模块</a:t>
            </a:r>
            <a:r>
              <a:rPr lang="zh-CN" altLang="en-US"/>
              <a:t>，融合两种</a:t>
            </a:r>
            <a:r>
              <a:rPr lang="zh-CN" altLang="en-US"/>
              <a:t>特征，解决两种特征大小不同</a:t>
            </a:r>
            <a:r>
              <a:rPr lang="zh-CN" altLang="en-US"/>
              <a:t>问题。</a:t>
            </a:r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9015" y="4627880"/>
            <a:ext cx="2157730" cy="1202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类分支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54125" y="1256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注意力瓶颈模块（</a:t>
            </a:r>
            <a:r>
              <a:rPr lang="en-US" altLang="zh-CN"/>
              <a:t>BAM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27505" y="1668145"/>
            <a:ext cx="4326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可以与任何前馈卷积神经网络集成，模块放在模型的每个瓶颈处（特征映射产生降采样）。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20" y="1113155"/>
            <a:ext cx="5483225" cy="19030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920" y="3132455"/>
            <a:ext cx="5001260" cy="178054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335" y="3132455"/>
            <a:ext cx="2019300" cy="3429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885" y="2673350"/>
            <a:ext cx="2695575" cy="4051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370" y="3529330"/>
            <a:ext cx="3735705" cy="90106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" y="4563745"/>
            <a:ext cx="3627755" cy="34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6395" y="11722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/>
              <a:t>损失：</a:t>
            </a:r>
            <a:endParaRPr lang="zh-CN" altLang="en-US" sz="2000"/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1115" y="2141220"/>
          <a:ext cx="289877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3" imgW="1638300" imgH="254000" progId="Equation.KSEE3">
                  <p:embed/>
                </p:oleObj>
              </mc:Choice>
              <mc:Fallback>
                <p:oleObj name="" r:id="rId3" imgW="1638300" imgH="2540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115" y="2141220"/>
                        <a:ext cx="289877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395" y="1998980"/>
            <a:ext cx="2409190" cy="73469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095500" y="1569720"/>
            <a:ext cx="6376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分割损失</a:t>
            </a:r>
            <a:r>
              <a:rPr lang="en-US" altLang="zh-CN"/>
              <a:t>:加权交并比（IoU）和二元交叉熵（BCE）</a:t>
            </a:r>
            <a:r>
              <a:rPr lang="zh-CN" altLang="en-US"/>
              <a:t>损失。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769735" y="2748915"/>
            <a:ext cx="1993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ground-truth map</a:t>
            </a:r>
            <a:endParaRPr lang="en-US" altLang="zh-CN" sz="1400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7399020" y="2480310"/>
            <a:ext cx="31115" cy="2686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95500" y="2967990"/>
            <a:ext cx="5788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分类损失</a:t>
            </a:r>
            <a:r>
              <a:rPr lang="en-US" altLang="zh-CN"/>
              <a:t>:</a:t>
            </a:r>
            <a:r>
              <a:rPr lang="zh-CN" altLang="en-US">
                <a:sym typeface="+mn-ea"/>
              </a:rPr>
              <a:t>加权</a:t>
            </a:r>
            <a:r>
              <a:rPr lang="en-US" altLang="zh-CN">
                <a:sym typeface="+mn-ea"/>
              </a:rPr>
              <a:t>二元交叉熵（BCE）</a:t>
            </a:r>
            <a:r>
              <a:rPr lang="en-US" altLang="zh-CN"/>
              <a:t>和</a:t>
            </a:r>
            <a:r>
              <a:rPr lang="zh-CN" altLang="en-US"/>
              <a:t>加权平滑</a:t>
            </a:r>
            <a:r>
              <a:rPr lang="en-US" altLang="zh-CN"/>
              <a:t>L1</a:t>
            </a:r>
            <a:r>
              <a:rPr lang="zh-CN" altLang="en-US"/>
              <a:t>损失。</a:t>
            </a:r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340" y="3348355"/>
            <a:ext cx="3500755" cy="42100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204085" y="3925570"/>
            <a:ext cx="5788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总损失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2535" y="3874770"/>
            <a:ext cx="2467610" cy="47053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636395" y="4484370"/>
            <a:ext cx="2136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数据增强：</a:t>
            </a:r>
            <a:endParaRPr lang="zh-CN" altLang="en-US" sz="2000"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95500" y="4939030"/>
            <a:ext cx="2632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0.5</a:t>
            </a:r>
            <a:r>
              <a:rPr lang="zh-CN" altLang="en-US"/>
              <a:t>概率水平翻转。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0.5</a:t>
            </a:r>
            <a:r>
              <a:rPr lang="zh-CN" altLang="en-US"/>
              <a:t>概率垂直</a:t>
            </a:r>
            <a:r>
              <a:rPr lang="zh-CN" altLang="en-US"/>
              <a:t>反转。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随即旋转</a:t>
            </a:r>
            <a:r>
              <a:rPr lang="en-US" altLang="zh-CN"/>
              <a:t>90</a:t>
            </a:r>
            <a:r>
              <a:rPr lang="zh-CN" altLang="en-US"/>
              <a:t>°。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297295" y="4484370"/>
            <a:ext cx="21361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细节：</a:t>
            </a:r>
            <a:endParaRPr lang="zh-CN" altLang="en-US" sz="2000"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69735" y="4883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批量大小为</a:t>
            </a:r>
            <a:r>
              <a:rPr lang="en-US" altLang="zh-CN"/>
              <a:t>16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AdamW</a:t>
            </a:r>
            <a:r>
              <a:rPr lang="zh-CN" altLang="en-US"/>
              <a:t>优化器</a:t>
            </a:r>
            <a:r>
              <a:rPr lang="zh-CN" altLang="en-US"/>
              <a:t>学习率</a:t>
            </a:r>
            <a:endParaRPr lang="zh-CN" altLang="en-US"/>
          </a:p>
        </p:txBody>
      </p:sp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21165" y="5146040"/>
          <a:ext cx="429260" cy="31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8" imgW="279400" imgH="203200" progId="Equation.KSEE3">
                  <p:embed/>
                </p:oleObj>
              </mc:Choice>
              <mc:Fallback>
                <p:oleObj name="" r:id="rId8" imgW="279400" imgH="2032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21165" y="5146040"/>
                        <a:ext cx="429260" cy="31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6822" y="2866937"/>
            <a:ext cx="1080000" cy="1080000"/>
          </a:xfrm>
          <a:prstGeom prst="ellipse">
            <a:avLst/>
          </a:prstGeom>
          <a:solidFill>
            <a:schemeClr val="bg1"/>
          </a:solidFill>
          <a:ln w="15875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zh-CN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93082" y="2838015"/>
            <a:ext cx="320511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和结果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00421" y="0"/>
            <a:ext cx="529157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862931" y="250266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6810167" y="-246669"/>
            <a:ext cx="2664061" cy="1588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0120546" y="5516252"/>
            <a:ext cx="2664061" cy="1588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331200" y="2326005"/>
            <a:ext cx="2490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数据集和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>
            <a:endCxn id="28" idx="1"/>
          </p:cNvCxnSpPr>
          <p:nvPr/>
        </p:nvCxnSpPr>
        <p:spPr>
          <a:xfrm flipH="1">
            <a:off x="7878196" y="2610667"/>
            <a:ext cx="38735" cy="18764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486140" y="4118610"/>
            <a:ext cx="2244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862931" y="4470889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597785" y="3573780"/>
            <a:ext cx="3795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 and Results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 animBg="1"/>
      <p:bldP spid="10" grpId="1" animBg="1"/>
      <p:bldP spid="11" grpId="0"/>
      <p:bldP spid="13" grpId="0" animBg="1"/>
      <p:bldP spid="13" grpId="1" animBg="1"/>
      <p:bldP spid="13" grpId="2" bldLvl="0" animBg="1"/>
      <p:bldP spid="21" grpId="0"/>
      <p:bldP spid="21" grpId="1"/>
      <p:bldP spid="26" grpId="0"/>
      <p:bldP spid="28" grpId="0" bldLvl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4897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16835" y="16294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）CVC - ClinicalDB数据集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22015" y="1997710"/>
            <a:ext cx="5788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公共息肉</a:t>
            </a:r>
            <a:r>
              <a:rPr lang="zh-CN" altLang="en-US"/>
              <a:t>数据集，从31个结肠镜视频中提取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图像随机分为80 %训练，10 %验证，10 %测试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16835" y="2712085"/>
            <a:ext cx="621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）ISIC - 2018的病灶边界分割挑战数据集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422015" y="3080385"/>
            <a:ext cx="5788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公共皮肤镜图像数据集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图像随机分为80 %训练，10 %验证，10 %测试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616835" y="3825240"/>
            <a:ext cx="621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）肝脏肿瘤超声数据集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22015" y="4193540"/>
            <a:ext cx="5788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个人肝脏肿瘤超声数据集，包括图像（</a:t>
            </a:r>
            <a:r>
              <a:rPr lang="en-US" altLang="zh-CN"/>
              <a:t>CT</a:t>
            </a:r>
            <a:r>
              <a:rPr lang="zh-CN" altLang="en-US"/>
              <a:t>或</a:t>
            </a:r>
            <a:r>
              <a:rPr lang="en-US" altLang="zh-CN"/>
              <a:t>MRI</a:t>
            </a:r>
            <a:r>
              <a:rPr lang="zh-CN" altLang="en-US"/>
              <a:t>）和</a:t>
            </a:r>
            <a:r>
              <a:rPr lang="zh-CN" altLang="en-US"/>
              <a:t>临床信息。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/>
              <a:t>A</a:t>
            </a:r>
            <a:r>
              <a:rPr lang="zh-CN" altLang="en-US"/>
              <a:t>类</a:t>
            </a:r>
            <a:r>
              <a:rPr lang="en-US" altLang="zh-CN"/>
              <a:t>—</a:t>
            </a:r>
            <a:r>
              <a:rPr lang="zh-CN" altLang="en-US"/>
              <a:t>良性，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类</a:t>
            </a:r>
            <a:r>
              <a:rPr lang="en-US" altLang="zh-CN">
                <a:sym typeface="+mn-ea"/>
              </a:rPr>
              <a:t>—HCC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类</a:t>
            </a:r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其他恶性肿瘤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459355" y="10769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/>
              <a:t>数据集：</a:t>
            </a:r>
            <a:endParaRPr lang="zh-CN" altLang="en-US" b="1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510" y="5245735"/>
            <a:ext cx="6570980" cy="636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4897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预处理和评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价指标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24380" y="1051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/>
              <a:t>数据</a:t>
            </a:r>
            <a:r>
              <a:rPr lang="zh-CN" altLang="en-US" b="1"/>
              <a:t>预处理：</a:t>
            </a:r>
            <a:endParaRPr lang="zh-CN" altLang="en-US" b="1"/>
          </a:p>
        </p:txBody>
      </p:sp>
      <p:sp>
        <p:nvSpPr>
          <p:cNvPr id="22" name="文本框 21"/>
          <p:cNvSpPr txBox="1"/>
          <p:nvPr/>
        </p:nvSpPr>
        <p:spPr>
          <a:xfrm>
            <a:off x="2287905" y="1479550"/>
            <a:ext cx="465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对图像</a:t>
            </a:r>
            <a:r>
              <a:rPr lang="zh-CN" altLang="en-US"/>
              <a:t>归一化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644775" y="1972310"/>
            <a:ext cx="4311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个数据集图像大小调为</a:t>
            </a:r>
            <a:r>
              <a:rPr lang="en-US" altLang="zh-CN"/>
              <a:t>352</a:t>
            </a:r>
            <a:r>
              <a:rPr lang="en-US" altLang="zh-CN">
                <a:latin typeface="Arial" panose="020B0604020202020204" pitchFamily="34" charset="0"/>
              </a:rPr>
              <a:t>×352</a:t>
            </a:r>
            <a:r>
              <a:rPr lang="zh-CN" altLang="en-US">
                <a:latin typeface="Arial" panose="020B0604020202020204" pitchFamily="34" charset="0"/>
              </a:rPr>
              <a:t>；第二个数据集大小调为</a:t>
            </a:r>
            <a:r>
              <a:rPr lang="en-US" altLang="zh-CN">
                <a:latin typeface="Arial" panose="020B0604020202020204" pitchFamily="34" charset="0"/>
              </a:rPr>
              <a:t>192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×256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。</a:t>
            </a:r>
            <a:endParaRPr lang="zh-CN" altLang="en-US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98065" y="2750820"/>
            <a:ext cx="465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临床信息</a:t>
            </a:r>
            <a:r>
              <a:rPr lang="zh-CN" altLang="en-US"/>
              <a:t>编码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644775" y="3282315"/>
            <a:ext cx="4311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年龄</a:t>
            </a:r>
            <a:r>
              <a:rPr lang="en-US" altLang="zh-CN">
                <a:latin typeface="Arial" panose="020B0604020202020204" pitchFamily="34" charset="0"/>
              </a:rPr>
              <a:t>—</a:t>
            </a:r>
            <a:r>
              <a:rPr lang="zh-CN" altLang="en-US">
                <a:latin typeface="Arial" panose="020B0604020202020204" pitchFamily="34" charset="0"/>
              </a:rPr>
              <a:t>最大最小</a:t>
            </a:r>
            <a:r>
              <a:rPr lang="zh-CN" altLang="en-US">
                <a:latin typeface="Arial" panose="020B0604020202020204" pitchFamily="34" charset="0"/>
              </a:rPr>
              <a:t>编码；</a:t>
            </a:r>
            <a:endParaRPr lang="zh-CN" altLang="en-US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性别，肝炎史</a:t>
            </a:r>
            <a:r>
              <a:rPr lang="en-US" altLang="zh-CN">
                <a:latin typeface="Arial" panose="020B0604020202020204" pitchFamily="34" charset="0"/>
              </a:rPr>
              <a:t>—</a:t>
            </a:r>
            <a:r>
              <a:rPr lang="zh-CN" altLang="en-US">
                <a:latin typeface="Arial" panose="020B0604020202020204" pitchFamily="34" charset="0"/>
              </a:rPr>
              <a:t>独热编码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。</a:t>
            </a:r>
            <a:endParaRPr lang="zh-CN" altLang="en-US">
              <a:latin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4380" y="4004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/>
              <a:t>评价指标：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287905" y="4449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分割</a:t>
            </a:r>
            <a:r>
              <a:rPr lang="zh-CN" altLang="en-US"/>
              <a:t>评价指标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5085" y="4817745"/>
            <a:ext cx="3688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中值骰子系数（</a:t>
            </a:r>
            <a:r>
              <a:rPr lang="en-US" altLang="zh-CN"/>
              <a:t>mDSC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中值交叉过度联合得分（</a:t>
            </a:r>
            <a:r>
              <a:rPr lang="en-US" altLang="zh-CN"/>
              <a:t>mIoU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精度</a:t>
            </a:r>
            <a:r>
              <a:rPr lang="en-US" altLang="zh-CN"/>
              <a:t>(Precision)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召回率</a:t>
            </a:r>
            <a:r>
              <a:rPr lang="en-US" altLang="zh-CN"/>
              <a:t>(Recall)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401435" y="4449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分</a:t>
            </a:r>
            <a:r>
              <a:rPr lang="zh-CN" altLang="en-US"/>
              <a:t>类评价指标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698615" y="4817745"/>
            <a:ext cx="3688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加权</a:t>
            </a:r>
            <a:r>
              <a:rPr lang="zh-CN" altLang="en-US"/>
              <a:t>准确率（</a:t>
            </a:r>
            <a:r>
              <a:rPr lang="en-US" altLang="zh-CN"/>
              <a:t>ACC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加权曲线下</a:t>
            </a:r>
            <a:r>
              <a:rPr lang="zh-CN" altLang="en-US"/>
              <a:t>面积（</a:t>
            </a:r>
            <a:r>
              <a:rPr lang="en-US" altLang="zh-CN"/>
              <a:t>AUC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加权精度</a:t>
            </a:r>
            <a:r>
              <a:rPr lang="en-US" altLang="zh-CN"/>
              <a:t>(Precision)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加权召回率</a:t>
            </a:r>
            <a:r>
              <a:rPr lang="en-US" altLang="zh-CN"/>
              <a:t>(Recall)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分割）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26540" y="11690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消融实验：</a:t>
            </a:r>
            <a:endParaRPr lang="zh-CN" altLang="en-US" b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05" y="1758950"/>
            <a:ext cx="8784590" cy="2114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80310" y="4095115"/>
            <a:ext cx="7479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使用UNet解码器的模型的度量标准差比其他模型的度量标准差小。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分割）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8000" y="11410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和其他模型的</a:t>
            </a:r>
            <a:r>
              <a:rPr lang="zh-CN" altLang="en-US" sz="2000" b="1"/>
              <a:t>比较</a:t>
            </a:r>
            <a:endParaRPr lang="zh-CN" altLang="en-US" sz="2000" b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95" y="1539875"/>
            <a:ext cx="8246110" cy="45878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5375910" y="1539875"/>
            <a:ext cx="1558290" cy="23177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666605" y="1572895"/>
            <a:ext cx="18669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Transformer主干的网络在mDSC方面和在mIoU方面比CNN主干的网性能</a:t>
            </a:r>
            <a:r>
              <a:rPr lang="zh-CN" altLang="en-US"/>
              <a:t>较好。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1325" y="1726565"/>
            <a:ext cx="8617585" cy="429450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分割）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8000" y="11410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和其他模型的</a:t>
            </a:r>
            <a:r>
              <a:rPr lang="zh-CN" altLang="en-US" sz="2000" b="1"/>
              <a:t>比较</a:t>
            </a:r>
            <a:endParaRPr lang="zh-CN" altLang="en-US" sz="2000" b="1"/>
          </a:p>
        </p:txBody>
      </p:sp>
      <p:sp>
        <p:nvSpPr>
          <p:cNvPr id="3" name="圆角矩形 2"/>
          <p:cNvSpPr/>
          <p:nvPr/>
        </p:nvSpPr>
        <p:spPr>
          <a:xfrm>
            <a:off x="3867785" y="1726565"/>
            <a:ext cx="3938270" cy="23177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分割）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8000" y="11410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和其他模型的</a:t>
            </a:r>
            <a:r>
              <a:rPr lang="zh-CN" altLang="en-US" sz="2000" b="1"/>
              <a:t>比较</a:t>
            </a:r>
            <a:endParaRPr lang="zh-CN" altLang="en-US" sz="20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1783080"/>
            <a:ext cx="10119360" cy="440309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852920" y="1783080"/>
            <a:ext cx="1723390" cy="23177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6822" y="2866937"/>
            <a:ext cx="1080000" cy="1080000"/>
          </a:xfrm>
          <a:prstGeom prst="ellipse">
            <a:avLst/>
          </a:prstGeom>
          <a:solidFill>
            <a:schemeClr val="bg1"/>
          </a:solidFill>
          <a:ln w="15875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zh-CN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80018" y="2838015"/>
            <a:ext cx="2865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00421" y="0"/>
            <a:ext cx="529157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87391" y="254965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6810167" y="-246669"/>
            <a:ext cx="2664061" cy="1588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0120546" y="5516252"/>
            <a:ext cx="2664061" cy="1588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455478" y="2372824"/>
            <a:ext cx="1789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041391" y="2657657"/>
            <a:ext cx="0" cy="9079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002027" y="3557232"/>
            <a:ext cx="78729" cy="87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455478" y="3370289"/>
            <a:ext cx="1789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8041391" y="3637600"/>
            <a:ext cx="0" cy="9079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7987391" y="4517879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455478" y="4314043"/>
            <a:ext cx="1789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880018" y="3671770"/>
            <a:ext cx="2865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 animBg="1"/>
      <p:bldP spid="11" grpId="0"/>
      <p:bldP spid="13" grpId="0" animBg="1"/>
      <p:bldP spid="13" grpId="1" animBg="1"/>
      <p:bldP spid="21" grpId="0"/>
      <p:bldP spid="21" grpId="1"/>
      <p:bldP spid="25" grpId="0" animBg="1"/>
      <p:bldP spid="26" grpId="0"/>
      <p:bldP spid="28" grpId="0" animBg="1"/>
      <p:bldP spid="30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分割）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00835" y="1081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可视化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" y="1569720"/>
            <a:ext cx="7700010" cy="4168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95030" y="1569720"/>
            <a:ext cx="34886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可以定位和分割单个和多个息肉组织。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可以分割出从小到中到大</a:t>
            </a:r>
            <a:r>
              <a:rPr lang="zh-CN" altLang="en-US">
                <a:sym typeface="+mn-ea"/>
              </a:rPr>
              <a:t>所有类型的息肉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95030" y="3106420"/>
            <a:ext cx="27451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可以减少背景物体的干扰。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95030" y="4330700"/>
            <a:ext cx="32645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可找到平坦和小的肝脏病变，这通常在检查中被遗漏。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分类）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1425" y="11963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与其他模型</a:t>
            </a:r>
            <a:r>
              <a:rPr lang="zh-CN" altLang="en-US"/>
              <a:t>比较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1709420"/>
            <a:ext cx="9378315" cy="32378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67890" y="50260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CNN骨干和Transformer骨干的分类性能相当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本文</a:t>
            </a:r>
            <a:r>
              <a:rPr lang="zh-CN" altLang="en-US"/>
              <a:t>方法更轻量级和紧凑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分类）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1425" y="11963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与医生</a:t>
            </a:r>
            <a:r>
              <a:rPr lang="zh-CN" altLang="en-US"/>
              <a:t>诊断比较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67890" y="5026025"/>
            <a:ext cx="63633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相比于医生诊断，本文模型有更高的准确率，更少的</a:t>
            </a:r>
            <a:r>
              <a:rPr lang="zh-CN" altLang="en-US"/>
              <a:t>时间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95" y="1741170"/>
            <a:ext cx="10121265" cy="2910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95" y="941070"/>
            <a:ext cx="7182485" cy="2773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595" y="3299460"/>
            <a:ext cx="4090035" cy="312039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220595" y="3338195"/>
            <a:ext cx="4089400" cy="105219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1" name="TextBox 7"/>
          <p:cNvSpPr txBox="1"/>
          <p:nvPr>
            <p:custDataLst>
              <p:tags r:id="rId3"/>
            </p:custDataLst>
          </p:nvPr>
        </p:nvSpPr>
        <p:spPr>
          <a:xfrm>
            <a:off x="2981960" y="1242695"/>
            <a:ext cx="62274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/>
              <a:t>CNN</a:t>
            </a:r>
            <a:r>
              <a:rPr lang="zh-CN" altLang="en-US" sz="2400" b="1" dirty="0"/>
              <a:t>网络</a:t>
            </a:r>
            <a:r>
              <a:rPr lang="zh-CN" altLang="en-US" sz="2400" dirty="0"/>
              <a:t>：例如经典</a:t>
            </a:r>
            <a:r>
              <a:rPr lang="en-US" altLang="zh-CN" sz="2400" dirty="0"/>
              <a:t>Unet,</a:t>
            </a:r>
            <a:r>
              <a:rPr lang="zh-CN" altLang="en-US" sz="2400" dirty="0"/>
              <a:t>主要关注整个医学图像区域，对较小的医学图像</a:t>
            </a:r>
            <a:r>
              <a:rPr lang="zh-CN" altLang="en-US" sz="2400" dirty="0"/>
              <a:t>不敏感。</a:t>
            </a:r>
            <a:endParaRPr lang="zh-CN" altLang="en-US" sz="2400" dirty="0"/>
          </a:p>
          <a:p>
            <a:pPr marL="342900" indent="-342900" fontAlgn="auto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/>
              <a:t>注意力机制</a:t>
            </a:r>
            <a:r>
              <a:rPr lang="zh-CN" altLang="en-US" sz="2400" dirty="0">
                <a:sym typeface="+mn-ea"/>
              </a:rPr>
              <a:t>：较少考虑编码器的高分辨率特征以及编码器和解码器之间的链接。</a:t>
            </a:r>
            <a:endParaRPr lang="zh-CN" altLang="en-US" sz="2400" dirty="0">
              <a:sym typeface="+mn-ea"/>
            </a:endParaRPr>
          </a:p>
          <a:p>
            <a:pPr marL="342900" indent="-342900" fontAlgn="auto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sym typeface="+mn-ea"/>
              </a:rPr>
              <a:t>现有分割网络多将</a:t>
            </a:r>
            <a:r>
              <a:rPr lang="zh-CN" altLang="en-US" sz="2400" dirty="0">
                <a:sym typeface="+mn-ea"/>
              </a:rPr>
              <a:t>两者结合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2981960" y="3890645"/>
            <a:ext cx="62274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/>
              <a:t>深度学习模型大多采用</a:t>
            </a:r>
            <a:r>
              <a:rPr lang="zh-CN" altLang="en-US" sz="2400" b="1" dirty="0"/>
              <a:t>多阶段</a:t>
            </a:r>
            <a:r>
              <a:rPr lang="zh-CN" altLang="en-US" sz="2400" dirty="0"/>
              <a:t>处理流程，即先进行图像分割再进行疾病分类。计算负担较高，前期分割错误</a:t>
            </a:r>
            <a:r>
              <a:rPr lang="zh-CN" altLang="en-US" sz="2400" dirty="0"/>
              <a:t>会影响最终的分类准确性。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0" name="TextBox 7"/>
          <p:cNvSpPr txBox="1"/>
          <p:nvPr>
            <p:custDataLst>
              <p:tags r:id="rId3"/>
            </p:custDataLst>
          </p:nvPr>
        </p:nvSpPr>
        <p:spPr>
          <a:xfrm>
            <a:off x="1153788" y="1536978"/>
            <a:ext cx="9884664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分割：</a:t>
            </a:r>
            <a:endParaRPr lang="zh-CN" altLang="en-US" sz="2400" dirty="0"/>
          </a:p>
          <a:p>
            <a:pPr indent="457200" fontAlgn="auto">
              <a:buFont typeface="Wingdings" panose="05000000000000000000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）部分解码器（</a:t>
            </a:r>
            <a:r>
              <a:rPr lang="en-US" altLang="zh-CN" sz="2400" dirty="0"/>
              <a:t>PD</a:t>
            </a:r>
            <a:r>
              <a:rPr lang="zh-CN" altLang="en-US" sz="2400" dirty="0"/>
              <a:t>）聚合低分辨率特征，生成包含医学图像区域的原始特征</a:t>
            </a:r>
            <a:r>
              <a:rPr lang="zh-CN" altLang="en-US" sz="2400" dirty="0"/>
              <a:t>图。</a:t>
            </a:r>
            <a:endParaRPr lang="zh-CN" altLang="en-US" sz="2400" dirty="0"/>
          </a:p>
          <a:p>
            <a:pPr indent="457200" fontAlgn="auto">
              <a:buFont typeface="Wingdings" panose="05000000000000000000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</a:t>
            </a:r>
            <a:r>
              <a:rPr lang="en-US" altLang="zh-CN" sz="2400" dirty="0"/>
              <a:t>UNet</a:t>
            </a:r>
            <a:r>
              <a:rPr lang="zh-CN" altLang="en-US" sz="2400" dirty="0"/>
              <a:t>基础上从低分辨率特征中提取包含边界信息的高分辨率特征</a:t>
            </a:r>
            <a:r>
              <a:rPr lang="en-US" altLang="zh-CN" sz="2400" dirty="0"/>
              <a:t>.</a:t>
            </a:r>
            <a:endParaRPr lang="en-US" altLang="zh-CN" sz="2400" dirty="0"/>
          </a:p>
          <a:p>
            <a:pPr indent="457200" fontAlgn="auto">
              <a:buFont typeface="Wingdings" panose="05000000000000000000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）反向添加注意力模块（</a:t>
            </a:r>
            <a:r>
              <a:rPr lang="en-US" altLang="zh-CN" sz="2400" dirty="0"/>
              <a:t>RA-A</a:t>
            </a:r>
            <a:r>
              <a:rPr lang="zh-CN" altLang="en-US" sz="2400" dirty="0"/>
              <a:t>），进一步挖掘目标细节，融合全局和边界</a:t>
            </a:r>
            <a:r>
              <a:rPr lang="zh-CN" altLang="en-US" sz="2400" dirty="0"/>
              <a:t>线索。</a:t>
            </a:r>
            <a:endParaRPr lang="zh-CN" altLang="en-US" sz="2400" dirty="0"/>
          </a:p>
          <a:p>
            <a:pPr indent="0">
              <a:buFont typeface="Wingdings" panose="05000000000000000000" pitchFamily="2" charset="2"/>
              <a:buNone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TextBox 7"/>
          <p:cNvSpPr txBox="1"/>
          <p:nvPr>
            <p:custDataLst>
              <p:tags r:id="rId4"/>
            </p:custDataLst>
          </p:nvPr>
        </p:nvSpPr>
        <p:spPr>
          <a:xfrm>
            <a:off x="1094733" y="4287163"/>
            <a:ext cx="988466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分</a:t>
            </a:r>
            <a:r>
              <a:rPr lang="zh-CN" altLang="en-US" sz="2400" dirty="0"/>
              <a:t>类：</a:t>
            </a:r>
            <a:endParaRPr lang="zh-CN" altLang="en-US" sz="2400" dirty="0"/>
          </a:p>
          <a:p>
            <a:pPr indent="457200" fontAlgn="auto">
              <a:buFont typeface="Wingdings" panose="05000000000000000000" pitchFamily="2" charset="2"/>
              <a:buNone/>
            </a:pPr>
            <a:r>
              <a:rPr lang="zh-CN" altLang="en-US" sz="2400" dirty="0"/>
              <a:t>全连接层中使用注意力瓶颈模块融合图像特征和</a:t>
            </a:r>
            <a:r>
              <a:rPr lang="zh-CN" altLang="en-US" sz="2400" dirty="0"/>
              <a:t>临床特征。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696822" y="2866937"/>
            <a:ext cx="1080000" cy="1080000"/>
          </a:xfrm>
          <a:prstGeom prst="ellipse">
            <a:avLst/>
          </a:prstGeom>
          <a:solidFill>
            <a:schemeClr val="bg1"/>
          </a:solidFill>
          <a:ln w="15875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zh-CN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20082" y="2838015"/>
            <a:ext cx="320511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00421" y="70485"/>
            <a:ext cx="529157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39131" y="236868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6810167" y="-246669"/>
            <a:ext cx="2664061" cy="1588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0120546" y="5516252"/>
            <a:ext cx="2664061" cy="1588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407218" y="2191849"/>
            <a:ext cx="1789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>
            <a:endCxn id="28" idx="4"/>
          </p:cNvCxnSpPr>
          <p:nvPr/>
        </p:nvCxnSpPr>
        <p:spPr>
          <a:xfrm>
            <a:off x="7993131" y="2476682"/>
            <a:ext cx="0" cy="19685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7939131" y="433690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407218" y="4133703"/>
            <a:ext cx="17893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259748" y="3573980"/>
            <a:ext cx="2865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0" grpId="0" animBg="1"/>
      <p:bldP spid="11" grpId="0"/>
      <p:bldP spid="11" grpId="1"/>
      <p:bldP spid="13" grpId="0" animBg="1"/>
      <p:bldP spid="13" grpId="1" animBg="1"/>
      <p:bldP spid="21" grpId="0"/>
      <p:bldP spid="28" grpId="0" animBg="1"/>
      <p:bldP spid="3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180465"/>
            <a:ext cx="11353165" cy="4406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骨干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567055" y="1283970"/>
            <a:ext cx="6715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+mn-ea"/>
                <a:cs typeface="+mn-ea"/>
              </a:rPr>
              <a:t>（</a:t>
            </a:r>
            <a:r>
              <a:rPr lang="en-US" altLang="zh-CN" sz="2400">
                <a:latin typeface="+mn-ea"/>
                <a:cs typeface="+mn-ea"/>
              </a:rPr>
              <a:t>1</a:t>
            </a:r>
            <a:r>
              <a:rPr lang="zh-CN" altLang="en-US" sz="2400">
                <a:latin typeface="+mn-ea"/>
                <a:cs typeface="+mn-ea"/>
              </a:rPr>
              <a:t>）骨干</a:t>
            </a:r>
            <a:r>
              <a:rPr lang="en-US" altLang="zh-CN" sz="2400">
                <a:latin typeface="+mn-ea"/>
                <a:cs typeface="+mn-ea"/>
              </a:rPr>
              <a:t>:</a:t>
            </a:r>
            <a:r>
              <a:rPr lang="zh-CN" altLang="en-US" sz="2400">
                <a:latin typeface="+mn-ea"/>
                <a:cs typeface="+mn-ea"/>
              </a:rPr>
              <a:t>预训练的</a:t>
            </a:r>
            <a:r>
              <a:rPr lang="en-US" altLang="zh-CN" sz="2400" dirty="0">
                <a:sym typeface="+mn-ea"/>
              </a:rPr>
              <a:t>Res2Net</a:t>
            </a:r>
            <a:r>
              <a:rPr lang="zh-CN" altLang="en-US" sz="2400" dirty="0">
                <a:sym typeface="+mn-ea"/>
              </a:rPr>
              <a:t>或金字塔视觉</a:t>
            </a:r>
            <a:r>
              <a:rPr lang="en-US" altLang="zh-CN" sz="2400" dirty="0">
                <a:sym typeface="+mn-ea"/>
              </a:rPr>
              <a:t>PVTv2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910" y="1744345"/>
            <a:ext cx="4603115" cy="1435100"/>
          </a:xfrm>
          <a:prstGeom prst="rect">
            <a:avLst/>
          </a:prstGeom>
        </p:spPr>
      </p:pic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56740" y="1917065"/>
          <a:ext cx="680085" cy="329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393700" imgH="190500" progId="Equation.KSEE3">
                  <p:embed/>
                </p:oleObj>
              </mc:Choice>
              <mc:Fallback>
                <p:oleObj name="" r:id="rId5" imgW="393700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6740" y="1917065"/>
                        <a:ext cx="680085" cy="329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04945" y="1976755"/>
          <a:ext cx="1562735" cy="44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7" imgW="800100" imgH="228600" progId="Equation.KSEE3">
                  <p:embed/>
                </p:oleObj>
              </mc:Choice>
              <mc:Fallback>
                <p:oleObj name="" r:id="rId7" imgW="800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04945" y="1976755"/>
                        <a:ext cx="1562735" cy="446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903345" y="2542540"/>
            <a:ext cx="1177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分辨率</a:t>
            </a:r>
            <a:r>
              <a:rPr lang="zh-CN" altLang="en-US"/>
              <a:t>为</a:t>
            </a:r>
            <a:endParaRPr lang="zh-CN" altLang="en-US"/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81270" y="2386965"/>
          <a:ext cx="739775" cy="60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9" imgW="482600" imgH="393700" progId="Equation.KSEE3">
                  <p:embed/>
                </p:oleObj>
              </mc:Choice>
              <mc:Fallback>
                <p:oleObj name="" r:id="rId9" imgW="482600" imgH="3937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1270" y="2386965"/>
                        <a:ext cx="739775" cy="60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956310" y="1866265"/>
            <a:ext cx="1056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ym typeface="+mn-ea"/>
              </a:rPr>
              <a:t>输入：</a:t>
            </a:r>
            <a:endParaRPr lang="zh-CN" altLang="en-US" sz="2400" dirty="0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96260" y="1926590"/>
            <a:ext cx="1056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ym typeface="+mn-ea"/>
              </a:rPr>
              <a:t>输</a:t>
            </a:r>
            <a:r>
              <a:rPr lang="zh-CN" altLang="en-US" sz="2400" dirty="0">
                <a:sym typeface="+mn-ea"/>
              </a:rPr>
              <a:t>出：</a:t>
            </a:r>
            <a:endParaRPr lang="zh-CN" altLang="en-US" sz="2400" dirty="0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1190" y="3599815"/>
            <a:ext cx="2769235" cy="22625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965" y="3459480"/>
            <a:ext cx="2755265" cy="23152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54425" y="3343275"/>
            <a:ext cx="29622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sym typeface="+mn-ea"/>
              </a:rPr>
              <a:t>Res2Net</a:t>
            </a:r>
            <a:r>
              <a:rPr lang="zh-CN" altLang="en-US" sz="2400" dirty="0">
                <a:sym typeface="+mn-ea"/>
              </a:rPr>
              <a:t>优势：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64305" y="3781425"/>
            <a:ext cx="252793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sym typeface="+mn-ea"/>
              </a:rPr>
              <a:t>增加块内感受野，提高检测和管理图像中物体的能力。</a:t>
            </a:r>
            <a:endParaRPr lang="zh-CN" altLang="en-US" sz="2000" dirty="0"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sym typeface="+mn-ea"/>
              </a:rPr>
              <a:t>引入scale维度，帮助CNN更好地勾勒出</a:t>
            </a:r>
            <a:r>
              <a:rPr lang="en-US" altLang="zh-CN" sz="2000" dirty="0">
                <a:sym typeface="+mn-ea"/>
              </a:rPr>
              <a:t>ROI</a:t>
            </a:r>
            <a:r>
              <a:rPr lang="zh-CN" altLang="en-US" sz="2000" dirty="0">
                <a:sym typeface="+mn-ea"/>
              </a:rPr>
              <a:t>，提高整体的准确性。</a:t>
            </a:r>
            <a:endParaRPr lang="zh-CN" altLang="en-US" sz="20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分割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1460500" y="1113790"/>
            <a:ext cx="6715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+mn-ea"/>
                <a:cs typeface="+mn-ea"/>
              </a:rPr>
              <a:t>（</a:t>
            </a:r>
            <a:r>
              <a:rPr lang="en-US" altLang="zh-CN" sz="2400">
                <a:latin typeface="+mn-ea"/>
                <a:cs typeface="+mn-ea"/>
              </a:rPr>
              <a:t>2</a:t>
            </a:r>
            <a:r>
              <a:rPr lang="zh-CN" altLang="en-US" sz="2400">
                <a:latin typeface="+mn-ea"/>
                <a:cs typeface="+mn-ea"/>
              </a:rPr>
              <a:t>）分割分支</a:t>
            </a:r>
            <a:r>
              <a:rPr lang="en-US" altLang="zh-CN" sz="2400">
                <a:latin typeface="+mn-ea"/>
                <a:cs typeface="+mn-ea"/>
              </a:rPr>
              <a:t>:</a:t>
            </a:r>
            <a:endParaRPr lang="zh-CN" altLang="en-US" sz="2400" dirty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26615" y="1778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跳跃链接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519045" y="22123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获得四个高分辨率</a:t>
            </a:r>
            <a:r>
              <a:rPr lang="zh-CN" altLang="en-US"/>
              <a:t>特征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80940" y="2212340"/>
          <a:ext cx="1273810" cy="363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4" imgW="800100" imgH="228600" progId="Equation.KSEE3">
                  <p:embed/>
                </p:oleObj>
              </mc:Choice>
              <mc:Fallback>
                <p:oleObj name="" r:id="rId4" imgW="800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0940" y="2212340"/>
                        <a:ext cx="1273810" cy="363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126615" y="2742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部分解码器</a:t>
            </a:r>
            <a:r>
              <a:rPr lang="en-US" altLang="zh-CN"/>
              <a:t>PD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2482850" y="3221990"/>
            <a:ext cx="5065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目的：聚合高级特征获得高分辨率</a:t>
            </a:r>
            <a:r>
              <a:rPr lang="zh-CN" altLang="en-US"/>
              <a:t>特征</a:t>
            </a:r>
            <a:endParaRPr lang="zh-CN" altLang="en-US"/>
          </a:p>
        </p:txBody>
      </p:sp>
      <p:graphicFrame>
        <p:nvGraphicFramePr>
          <p:cNvPr id="25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07798" y="3245803"/>
          <a:ext cx="282575" cy="34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6" imgW="177165" imgH="215900" progId="Equation.KSEE3">
                  <p:embed/>
                </p:oleObj>
              </mc:Choice>
              <mc:Fallback>
                <p:oleObj name="" r:id="rId6" imgW="177165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07798" y="3245803"/>
                        <a:ext cx="282575" cy="344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63608" y="3589973"/>
          <a:ext cx="1884045" cy="364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8" imgW="1181100" imgH="228600" progId="Equation.KSEE3">
                  <p:embed/>
                </p:oleObj>
              </mc:Choice>
              <mc:Fallback>
                <p:oleObj name="" r:id="rId8" imgW="1181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63608" y="3589973"/>
                        <a:ext cx="1884045" cy="364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3190" y="4145280"/>
            <a:ext cx="4021455" cy="78994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8110" y="4862830"/>
            <a:ext cx="4009390" cy="150241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393190" y="5855335"/>
            <a:ext cx="1580515" cy="474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180455" y="3849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反向注意力模块</a:t>
            </a:r>
            <a:r>
              <a:rPr lang="en-US" altLang="zh-CN"/>
              <a:t>RA-A</a:t>
            </a:r>
            <a:endParaRPr lang="en-US" altLang="zh-CN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95765" y="3887470"/>
            <a:ext cx="2509520" cy="165481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541135" y="4217670"/>
            <a:ext cx="2835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目的：分析多尺度特征</a:t>
            </a:r>
            <a:r>
              <a:rPr lang="zh-CN" altLang="en-US"/>
              <a:t>从而获得更准确的特征信息。</a:t>
            </a:r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7710" y="4826635"/>
            <a:ext cx="1762760" cy="33655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298565" y="5235575"/>
            <a:ext cx="1202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逐元素相乘</a:t>
            </a:r>
            <a:endParaRPr lang="zh-CN" altLang="en-US" sz="1400"/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7393940" y="5139690"/>
            <a:ext cx="459740" cy="2482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7710" y="5497830"/>
            <a:ext cx="1819275" cy="35750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077710" y="6106160"/>
            <a:ext cx="894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反向</a:t>
            </a:r>
            <a:r>
              <a:rPr lang="zh-CN" altLang="en-US" sz="1400"/>
              <a:t>减法</a:t>
            </a:r>
            <a:endParaRPr lang="zh-CN" altLang="en-US" sz="1400"/>
          </a:p>
        </p:txBody>
      </p:sp>
      <p:sp>
        <p:nvSpPr>
          <p:cNvPr id="42" name="文本框 41"/>
          <p:cNvSpPr txBox="1"/>
          <p:nvPr/>
        </p:nvSpPr>
        <p:spPr>
          <a:xfrm>
            <a:off x="8028940" y="6106160"/>
            <a:ext cx="727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上采</a:t>
            </a:r>
            <a:r>
              <a:rPr lang="zh-CN" altLang="en-US" sz="1400"/>
              <a:t>样</a:t>
            </a:r>
            <a:endParaRPr lang="zh-CN" altLang="en-US" sz="1400"/>
          </a:p>
        </p:txBody>
      </p:sp>
      <p:cxnSp>
        <p:nvCxnSpPr>
          <p:cNvPr id="43" name="直接箭头连接符 42"/>
          <p:cNvCxnSpPr/>
          <p:nvPr/>
        </p:nvCxnSpPr>
        <p:spPr>
          <a:xfrm flipV="1">
            <a:off x="7569200" y="5811520"/>
            <a:ext cx="144780" cy="355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 flipV="1">
            <a:off x="8225155" y="5800725"/>
            <a:ext cx="155575" cy="366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6530" y="1051560"/>
            <a:ext cx="3379470" cy="260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commondata" val="eyJoZGlkIjoiZDE4NjcwZDJjMzQyNDRkZGU0ZGUyNTQxODU3YTkyNzI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1649</Words>
  <Application>WPS 演示</Application>
  <PresentationFormat>宽屏</PresentationFormat>
  <Paragraphs>235</Paragraphs>
  <Slides>22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22</vt:i4>
      </vt:variant>
    </vt:vector>
  </HeadingPairs>
  <TitlesOfParts>
    <vt:vector size="43" baseType="lpstr">
      <vt:lpstr>Arial</vt:lpstr>
      <vt:lpstr>宋体</vt:lpstr>
      <vt:lpstr>Wingdings</vt:lpstr>
      <vt:lpstr>Impact</vt:lpstr>
      <vt:lpstr>方正姚体</vt:lpstr>
      <vt:lpstr>微软雅黑</vt:lpstr>
      <vt:lpstr>Wingdings</vt:lpstr>
      <vt:lpstr>Calibri</vt:lpstr>
      <vt:lpstr>Arial Unicode MS</vt:lpstr>
      <vt:lpstr>Calibri Light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演示文稿3</dc:title>
  <dc:creator>LYK</dc:creator>
  <cp:lastModifiedBy>水墨画</cp:lastModifiedBy>
  <cp:revision>61</cp:revision>
  <dcterms:created xsi:type="dcterms:W3CDTF">2016-04-09T13:02:00Z</dcterms:created>
  <dcterms:modified xsi:type="dcterms:W3CDTF">2024-05-24T07:31:14Z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34961F330F204F538F23F5D1B1D149DE_12</vt:lpwstr>
  </property>
</Properties>
</file>